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62" r:id="rId2"/>
    <p:sldId id="265" r:id="rId3"/>
    <p:sldId id="256" r:id="rId4"/>
    <p:sldId id="273" r:id="rId5"/>
    <p:sldId id="263" r:id="rId6"/>
    <p:sldId id="264" r:id="rId7"/>
    <p:sldId id="268" r:id="rId8"/>
    <p:sldId id="269" r:id="rId9"/>
    <p:sldId id="270" r:id="rId10"/>
    <p:sldId id="271" r:id="rId11"/>
    <p:sldId id="267" r:id="rId12"/>
    <p:sldId id="257" r:id="rId13"/>
    <p:sldId id="258" r:id="rId14"/>
    <p:sldId id="259" r:id="rId15"/>
    <p:sldId id="260" r:id="rId16"/>
    <p:sldId id="261" r:id="rId17"/>
    <p:sldId id="272" r:id="rId18"/>
    <p:sldId id="26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3F0E35-A17E-4E41-B20A-0BCF5143FFF8}" type="datetimeFigureOut">
              <a:rPr lang="ru-RU" smtClean="0"/>
              <a:pPr/>
              <a:t>17.01.2024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7930F0-909B-4B5F-A651-E2105D5F43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00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30F0-909B-4B5F-A651-E2105D5F439F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6932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000000"/>
                </a:solidFill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000000"/>
                </a:solidFill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000000"/>
                </a:solidFill>
              </a:endParaRPr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4944" y="0"/>
              <a:ext cx="816" cy="3975"/>
              <a:chOff x="4944" y="0"/>
              <a:chExt cx="816" cy="3975"/>
            </a:xfrm>
          </p:grpSpPr>
          <p:grpSp>
            <p:nvGrpSpPr>
              <p:cNvPr id="20" name="Group 7"/>
              <p:cNvGrpSpPr>
                <a:grpSpLocks/>
              </p:cNvGrpSpPr>
              <p:nvPr userDrawn="1"/>
            </p:nvGrpSpPr>
            <p:grpSpPr bwMode="auto">
              <a:xfrm>
                <a:off x="5280" y="0"/>
                <a:ext cx="480" cy="1431"/>
                <a:chOff x="5280" y="0"/>
                <a:chExt cx="480" cy="1431"/>
              </a:xfrm>
            </p:grpSpPr>
            <p:grpSp>
              <p:nvGrpSpPr>
                <p:cNvPr id="41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6" y="-1"/>
                  <a:ext cx="174" cy="176"/>
                  <a:chOff x="1667" y="323"/>
                  <a:chExt cx="1690" cy="2560"/>
                </a:xfrm>
              </p:grpSpPr>
              <p:grpSp>
                <p:nvGrpSpPr>
                  <p:cNvPr id="50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67" y="323"/>
                    <a:ext cx="1690" cy="2560"/>
                    <a:chOff x="1667" y="323"/>
                    <a:chExt cx="1690" cy="2560"/>
                  </a:xfrm>
                </p:grpSpPr>
                <p:sp>
                  <p:nvSpPr>
                    <p:cNvPr id="57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33" y="323"/>
                      <a:ext cx="1234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ru-RU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58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77" y="381"/>
                      <a:ext cx="864" cy="2065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ru-RU">
                        <a:solidFill>
                          <a:srgbClr val="000000"/>
                        </a:solidFill>
                      </a:endParaRPr>
                    </a:p>
                  </p:txBody>
                </p:sp>
              </p:grpSp>
              <p:sp>
                <p:nvSpPr>
                  <p:cNvPr id="51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5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ru-RU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52" name="Freeform 13"/>
                  <p:cNvSpPr>
                    <a:spLocks/>
                  </p:cNvSpPr>
                  <p:nvPr/>
                </p:nvSpPr>
                <p:spPr bwMode="auto">
                  <a:xfrm>
                    <a:off x="2619" y="745"/>
                    <a:ext cx="262" cy="524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ru-RU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53" name="Freeform 14"/>
                  <p:cNvSpPr>
                    <a:spLocks/>
                  </p:cNvSpPr>
                  <p:nvPr/>
                </p:nvSpPr>
                <p:spPr bwMode="auto">
                  <a:xfrm>
                    <a:off x="2687" y="1588"/>
                    <a:ext cx="398" cy="349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ru-RU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54" name="Freeform 15"/>
                  <p:cNvSpPr>
                    <a:spLocks/>
                  </p:cNvSpPr>
                  <p:nvPr/>
                </p:nvSpPr>
                <p:spPr bwMode="auto">
                  <a:xfrm>
                    <a:off x="2434" y="1923"/>
                    <a:ext cx="146" cy="567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ru-RU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55" name="Freeform 16"/>
                  <p:cNvSpPr>
                    <a:spLocks/>
                  </p:cNvSpPr>
                  <p:nvPr/>
                </p:nvSpPr>
                <p:spPr bwMode="auto">
                  <a:xfrm>
                    <a:off x="1910" y="1588"/>
                    <a:ext cx="389" cy="247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ru-RU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56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4"/>
                    <a:ext cx="233" cy="378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ru-RU">
                      <a:solidFill>
                        <a:srgbClr val="000000"/>
                      </a:solidFill>
                    </a:endParaRPr>
                  </a:p>
                </p:txBody>
              </p:sp>
            </p:grpSp>
            <p:pic>
              <p:nvPicPr>
                <p:cNvPr id="42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3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4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5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6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7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8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9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21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22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3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4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5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6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7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8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9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0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1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2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3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4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5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6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7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8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9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0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sp>
          <p:nvSpPr>
            <p:cNvPr id="9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1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2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3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4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5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6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7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000000"/>
                </a:solidFill>
              </a:endParaRPr>
            </a:p>
          </p:txBody>
        </p:sp>
        <p:sp>
          <p:nvSpPr>
            <p:cNvPr id="18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9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000000"/>
                </a:solidFill>
              </a:endParaRPr>
            </a:p>
          </p:txBody>
        </p:sp>
      </p:grpSp>
      <p:sp>
        <p:nvSpPr>
          <p:cNvPr id="345145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45146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9" name="Rectangle 5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0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1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0FE15-E151-4F36-8450-03B58892D39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772213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121E1F-2653-49D5-B719-12E3496AF85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319209"/>
      </p:ext>
    </p:extLst>
  </p:cSld>
  <p:clrMapOvr>
    <a:masterClrMapping/>
  </p:clrMapOvr>
  <p:transition>
    <p:split orient="vert"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3EF73-664A-4811-9672-53795818AC9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066434"/>
      </p:ext>
    </p:extLst>
  </p:cSld>
  <p:clrMapOvr>
    <a:masterClrMapping/>
  </p:clrMapOvr>
  <p:transition>
    <p:split orient="vert" dir="in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E5E839-FF4F-4DE4-B26B-1187E2D6A3D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174973"/>
      </p:ext>
    </p:extLst>
  </p:cSld>
  <p:clrMapOvr>
    <a:masterClrMapping/>
  </p:clrMapOvr>
  <p:transition>
    <p:split orient="vert"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75881B-4A17-4B45-A596-0D4527A0F3A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358999"/>
      </p:ext>
    </p:extLst>
  </p:cSld>
  <p:clrMapOvr>
    <a:masterClrMapping/>
  </p:clrMapOvr>
  <p:transition>
    <p:split orient="vert"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70F88-002C-4962-B9E8-73AF3412673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50481"/>
      </p:ext>
    </p:extLst>
  </p:cSld>
  <p:clrMapOvr>
    <a:masterClrMapping/>
  </p:clrMapOvr>
  <p:transition>
    <p:split orient="vert"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EC3FA0-D97E-4B6B-A1B5-92A0E3D2A99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008262"/>
      </p:ext>
    </p:extLst>
  </p:cSld>
  <p:clrMapOvr>
    <a:masterClrMapping/>
  </p:clrMapOvr>
  <p:transition>
    <p:split orient="vert"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4C84B1-8691-4C17-8A34-296B5E93857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243938"/>
      </p:ext>
    </p:extLst>
  </p:cSld>
  <p:clrMapOvr>
    <a:masterClrMapping/>
  </p:clrMapOvr>
  <p:transition>
    <p:split orient="vert"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0E116F-347A-4250-99B5-CA6B1641865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532488"/>
      </p:ext>
    </p:extLst>
  </p:cSld>
  <p:clrMapOvr>
    <a:masterClrMapping/>
  </p:clrMapOvr>
  <p:transition>
    <p:split orient="vert"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CFCE2B-9984-4F2E-87D3-1D436E85BD1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967358"/>
      </p:ext>
    </p:extLst>
  </p:cSld>
  <p:clrMapOvr>
    <a:masterClrMapping/>
  </p:clrMapOvr>
  <p:transition>
    <p:split orient="vert"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32EDC3-7E3A-4C06-9617-1F876999F30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675151"/>
      </p:ext>
    </p:extLst>
  </p:cSld>
  <p:clrMapOvr>
    <a:masterClrMapping/>
  </p:clrMapOvr>
  <p:transition>
    <p:split orient="vert"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5397C9-F376-46C6-8D78-14AFA5396EB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66681"/>
      </p:ext>
    </p:extLst>
  </p:cSld>
  <p:clrMapOvr>
    <a:masterClrMapping/>
  </p:clrMapOvr>
  <p:transition>
    <p:split orient="vert"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344067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000000"/>
                </a:solidFill>
              </a:endParaRPr>
            </a:p>
          </p:txBody>
        </p:sp>
        <p:sp>
          <p:nvSpPr>
            <p:cNvPr id="344068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000000"/>
                </a:solidFill>
              </a:endParaRPr>
            </a:p>
          </p:txBody>
        </p:sp>
        <p:sp>
          <p:nvSpPr>
            <p:cNvPr id="344069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000000"/>
                </a:solidFill>
              </a:endParaRPr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1047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1068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1077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344074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33" y="323"/>
                      <a:ext cx="1234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ru-RU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344075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76" y="381"/>
                      <a:ext cx="865" cy="2065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ru-RU">
                        <a:solidFill>
                          <a:srgbClr val="000000"/>
                        </a:solidFill>
                      </a:endParaRPr>
                    </a:p>
                  </p:txBody>
                </p:sp>
              </p:grpSp>
              <p:sp>
                <p:nvSpPr>
                  <p:cNvPr id="344076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6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ru-RU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344077" name="Freeform 13"/>
                  <p:cNvSpPr>
                    <a:spLocks/>
                  </p:cNvSpPr>
                  <p:nvPr/>
                </p:nvSpPr>
                <p:spPr bwMode="auto">
                  <a:xfrm>
                    <a:off x="2619" y="745"/>
                    <a:ext cx="262" cy="524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ru-RU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344078" name="Freeform 14"/>
                  <p:cNvSpPr>
                    <a:spLocks/>
                  </p:cNvSpPr>
                  <p:nvPr/>
                </p:nvSpPr>
                <p:spPr bwMode="auto">
                  <a:xfrm>
                    <a:off x="2687" y="1588"/>
                    <a:ext cx="398" cy="349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ru-RU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344079" name="Freeform 15"/>
                  <p:cNvSpPr>
                    <a:spLocks/>
                  </p:cNvSpPr>
                  <p:nvPr/>
                </p:nvSpPr>
                <p:spPr bwMode="auto">
                  <a:xfrm>
                    <a:off x="2434" y="1923"/>
                    <a:ext cx="146" cy="567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ru-RU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344080" name="Freeform 16"/>
                  <p:cNvSpPr>
                    <a:spLocks/>
                  </p:cNvSpPr>
                  <p:nvPr/>
                </p:nvSpPr>
                <p:spPr bwMode="auto">
                  <a:xfrm>
                    <a:off x="1910" y="1588"/>
                    <a:ext cx="389" cy="247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ru-RU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344081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4"/>
                    <a:ext cx="233" cy="378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ru-RU">
                      <a:solidFill>
                        <a:srgbClr val="000000"/>
                      </a:solidFill>
                    </a:endParaRPr>
                  </a:p>
                </p:txBody>
              </p:sp>
            </p:grpSp>
            <p:pic>
              <p:nvPicPr>
                <p:cNvPr id="1069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70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71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72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73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74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75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76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1048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1049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50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51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52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53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54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55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56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57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58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59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60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61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62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63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64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65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66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67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sp>
          <p:nvSpPr>
            <p:cNvPr id="344110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44111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44112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44113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5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44114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5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44115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44116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44117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44118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000000"/>
                </a:solidFill>
              </a:endParaRPr>
            </a:p>
          </p:txBody>
        </p:sp>
        <p:sp>
          <p:nvSpPr>
            <p:cNvPr id="344119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44120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000000"/>
                </a:solidFill>
              </a:endParaRPr>
            </a:p>
          </p:txBody>
        </p:sp>
      </p:grpSp>
      <p:sp>
        <p:nvSpPr>
          <p:cNvPr id="344121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44122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44123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44124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44125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35D537-DA75-4945-9F09-8073CB9E26C8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095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4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4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44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4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4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44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4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44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44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4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44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44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44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44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44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44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44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44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4121" grpId="0"/>
      <p:bldP spid="344122" grpId="0" build="p">
        <p:tmplLst>
          <p:tmpl lvl="1">
            <p:tnLst>
              <p:par>
                <p:cTn presetID="50" presetClass="entr" presetSubtype="0" decel="10000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41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441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441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44122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41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441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441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44122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41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441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441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44122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41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441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441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44122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41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441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441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441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6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7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70000"/>
        <a:buBlip>
          <a:blip r:embed="rId18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0" y="260350"/>
            <a:ext cx="7884368" cy="3382963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spc="-15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 </a:t>
            </a:r>
            <a:r>
              <a:rPr lang="ru-RU" b="1" i="1" spc="-15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ноября.</a:t>
            </a:r>
            <a:r>
              <a:rPr lang="ru-RU" b="1" spc="-15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spc="-15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spc="-15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Классная </a:t>
            </a:r>
            <a:r>
              <a:rPr lang="ru-RU" b="1" i="1" spc="-15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работа.</a:t>
            </a:r>
            <a:br>
              <a:rPr lang="ru-RU" b="1" i="1" spc="-15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spc="-15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Морфемика</a:t>
            </a:r>
            <a:r>
              <a:rPr lang="ru-RU" b="1" i="1" spc="-15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словообразование</a:t>
            </a:r>
            <a:r>
              <a:rPr lang="ru-RU" b="1" i="1" spc="-15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Повторение </a:t>
            </a:r>
            <a:r>
              <a:rPr lang="ru-RU" b="1" i="1" spc="-15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изученного.</a:t>
            </a:r>
            <a:endParaRPr lang="ru-RU" b="1" i="1" spc="-15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/>
          </a:blip>
          <a:stretch>
            <a:fillRect/>
          </a:stretch>
        </p:blipFill>
        <p:spPr>
          <a:xfrm>
            <a:off x="2000232" y="3357562"/>
            <a:ext cx="5633598" cy="32191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05404536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88840"/>
            <a:ext cx="7820273" cy="3242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4993174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649" y="2374995"/>
            <a:ext cx="6340390" cy="2944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5596585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2901961" y="2679391"/>
            <a:ext cx="1944216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403648" y="620688"/>
            <a:ext cx="1800200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</a:rPr>
              <a:t>-кос-, -</a:t>
            </a:r>
            <a:r>
              <a:rPr lang="ru-RU" sz="2000" b="1" dirty="0" err="1">
                <a:solidFill>
                  <a:schemeClr val="tx1"/>
                </a:solidFill>
              </a:rPr>
              <a:t>кас</a:t>
            </a:r>
            <a:r>
              <a:rPr lang="ru-RU" sz="2000" b="1" dirty="0">
                <a:solidFill>
                  <a:schemeClr val="tx1"/>
                </a:solidFill>
              </a:rPr>
              <a:t>-</a:t>
            </a:r>
          </a:p>
        </p:txBody>
      </p:sp>
      <p:sp>
        <p:nvSpPr>
          <p:cNvPr id="6" name="Овал 5"/>
          <p:cNvSpPr/>
          <p:nvPr/>
        </p:nvSpPr>
        <p:spPr>
          <a:xfrm>
            <a:off x="3874069" y="620688"/>
            <a:ext cx="1872208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-</a:t>
            </a:r>
            <a:r>
              <a:rPr lang="ru-RU" b="1" dirty="0" err="1">
                <a:solidFill>
                  <a:schemeClr val="tx1"/>
                </a:solidFill>
              </a:rPr>
              <a:t>гар</a:t>
            </a:r>
            <a:r>
              <a:rPr lang="ru-RU" b="1" dirty="0">
                <a:solidFill>
                  <a:schemeClr val="tx1"/>
                </a:solidFill>
              </a:rPr>
              <a:t>-, -гор-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518547"/>
            <a:ext cx="1896020" cy="131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924" y="4653136"/>
            <a:ext cx="2268252" cy="1439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743" y="4248988"/>
            <a:ext cx="2169089" cy="1327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398" y="2654164"/>
            <a:ext cx="1968500" cy="124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Прямая со стрелкой 7"/>
          <p:cNvCxnSpPr/>
          <p:nvPr/>
        </p:nvCxnSpPr>
        <p:spPr>
          <a:xfrm flipH="1" flipV="1">
            <a:off x="3059832" y="1916832"/>
            <a:ext cx="288032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211384">
            <a:off x="2286354" y="3095099"/>
            <a:ext cx="475560" cy="591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65445">
            <a:off x="4564587" y="1777218"/>
            <a:ext cx="615175" cy="765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133482">
            <a:off x="4962072" y="2845982"/>
            <a:ext cx="526179" cy="654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321933">
            <a:off x="4440215" y="3941461"/>
            <a:ext cx="554037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736233">
            <a:off x="2765324" y="3979396"/>
            <a:ext cx="554037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935136" y="3173148"/>
            <a:ext cx="1782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Орфограммы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39552" y="3029261"/>
            <a:ext cx="1764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b="1" dirty="0"/>
              <a:t>–</a:t>
            </a:r>
            <a:r>
              <a:rPr lang="ru-RU" b="1" dirty="0" err="1"/>
              <a:t>зар</a:t>
            </a:r>
            <a:r>
              <a:rPr lang="ru-RU" b="1" dirty="0"/>
              <a:t>-, -</a:t>
            </a:r>
            <a:r>
              <a:rPr lang="ru-RU" b="1" dirty="0" err="1" smtClean="0"/>
              <a:t>зор</a:t>
            </a:r>
            <a:r>
              <a:rPr lang="ru-RU" b="1" dirty="0" smtClean="0"/>
              <a:t>-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638720" y="3029260"/>
            <a:ext cx="1453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пре- и при-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78774" y="4496067"/>
            <a:ext cx="1544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Ы- И после приставок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87924" y="5092386"/>
            <a:ext cx="21242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Соединительная</a:t>
            </a:r>
          </a:p>
          <a:p>
            <a:pPr algn="ctr"/>
            <a:r>
              <a:rPr lang="ru-RU" b="1" dirty="0" smtClean="0"/>
              <a:t> </a:t>
            </a:r>
            <a:r>
              <a:rPr lang="ru-RU" b="1" dirty="0"/>
              <a:t>О ,  Е </a:t>
            </a:r>
          </a:p>
        </p:txBody>
      </p:sp>
    </p:spTree>
    <p:extLst>
      <p:ext uri="{BB962C8B-B14F-4D97-AF65-F5344CB8AC3E}">
        <p14:creationId xmlns:p14="http://schemas.microsoft.com/office/powerpoint/2010/main" val="994654360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476672"/>
            <a:ext cx="8064896" cy="5505499"/>
          </a:xfrm>
        </p:spPr>
        <p:txBody>
          <a:bodyPr/>
          <a:lstStyle/>
          <a:p>
            <a:r>
              <a:rPr lang="ru-RU" dirty="0"/>
              <a:t>А) Выхожу один я на дорогу; сквозь туман кремнистый путь </a:t>
            </a:r>
            <a:r>
              <a:rPr lang="ru-RU" dirty="0" smtClean="0"/>
              <a:t>бл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стит</a:t>
            </a:r>
            <a:endParaRPr lang="ru-RU" dirty="0"/>
          </a:p>
          <a:p>
            <a:r>
              <a:rPr lang="ru-RU" dirty="0"/>
              <a:t>Б) Ночь уже </a:t>
            </a:r>
            <a:r>
              <a:rPr lang="ru-RU" dirty="0" smtClean="0"/>
              <a:t>л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жилась </a:t>
            </a:r>
            <a:r>
              <a:rPr lang="ru-RU" dirty="0"/>
              <a:t>на горы.</a:t>
            </a:r>
          </a:p>
          <a:p>
            <a:r>
              <a:rPr lang="ru-RU" dirty="0"/>
              <a:t>В) </a:t>
            </a:r>
            <a:r>
              <a:rPr lang="ru-RU" dirty="0" smtClean="0"/>
              <a:t>Заг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релась </a:t>
            </a:r>
            <a:r>
              <a:rPr lang="ru-RU" dirty="0"/>
              <a:t>на небе над рекой семицветная радуга.</a:t>
            </a:r>
          </a:p>
          <a:p>
            <a:r>
              <a:rPr lang="ru-RU" dirty="0"/>
              <a:t>Г) Белый пар по </a:t>
            </a:r>
            <a:r>
              <a:rPr lang="ru-RU" dirty="0" smtClean="0"/>
              <a:t>лугам расст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лается</a:t>
            </a:r>
            <a:r>
              <a:rPr lang="ru-RU" dirty="0"/>
              <a:t>.</a:t>
            </a:r>
          </a:p>
          <a:p>
            <a:r>
              <a:rPr lang="ru-RU" dirty="0"/>
              <a:t>Д) Детей из школы </a:t>
            </a:r>
            <a:r>
              <a:rPr lang="ru-RU" dirty="0" smtClean="0"/>
              <a:t>заб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рает </a:t>
            </a:r>
            <a:r>
              <a:rPr lang="ru-RU" dirty="0"/>
              <a:t>бабушка.</a:t>
            </a:r>
          </a:p>
          <a:p>
            <a:r>
              <a:rPr lang="ru-RU" dirty="0"/>
              <a:t>Е) Испокон века книга </a:t>
            </a:r>
            <a:r>
              <a:rPr lang="ru-RU" dirty="0" smtClean="0"/>
              <a:t>р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стит </a:t>
            </a:r>
            <a:r>
              <a:rPr lang="ru-RU" dirty="0"/>
              <a:t>человека.</a:t>
            </a:r>
          </a:p>
          <a:p>
            <a:r>
              <a:rPr lang="ru-RU" dirty="0"/>
              <a:t>Ж)Начинают просыпаться птицы, </a:t>
            </a:r>
            <a:r>
              <a:rPr lang="ru-RU" dirty="0" smtClean="0"/>
              <a:t>оз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ренные </a:t>
            </a:r>
            <a:r>
              <a:rPr lang="ru-RU" dirty="0"/>
              <a:t>лучами </a:t>
            </a:r>
            <a:r>
              <a:rPr lang="ru-RU" dirty="0" smtClean="0"/>
              <a:t>разг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рающегося </a:t>
            </a:r>
            <a:r>
              <a:rPr lang="ru-RU" dirty="0"/>
              <a:t>солнца.</a:t>
            </a:r>
          </a:p>
        </p:txBody>
      </p:sp>
    </p:spTree>
    <p:extLst>
      <p:ext uri="{BB962C8B-B14F-4D97-AF65-F5344CB8AC3E}">
        <p14:creationId xmlns:p14="http://schemas.microsoft.com/office/powerpoint/2010/main" val="2571044751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7477125" cy="1143000"/>
          </a:xfrm>
        </p:spPr>
        <p:txBody>
          <a:bodyPr/>
          <a:lstStyle/>
          <a:p>
            <a:r>
              <a:rPr lang="ru-RU" dirty="0" smtClean="0"/>
              <a:t>Заполните таблицу, поставив галочку в нужной колонке.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1562076"/>
              </p:ext>
            </p:extLst>
          </p:nvPr>
        </p:nvGraphicFramePr>
        <p:xfrm>
          <a:off x="539554" y="1628804"/>
          <a:ext cx="6840758" cy="451583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5046997"/>
                <a:gridCol w="897408"/>
                <a:gridCol w="896353"/>
              </a:tblGrid>
              <a:tr h="40586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Слова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</a:rPr>
                        <a:t>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</a:rPr>
                        <a:t>и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863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Пр...неприятный</a:t>
                      </a:r>
                      <a:endParaRPr lang="ru-RU" sz="1800" b="1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863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пр...соединиться</a:t>
                      </a:r>
                      <a:endParaRPr lang="ru-RU" sz="1800" b="1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863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пр...землиться</a:t>
                      </a:r>
                      <a:endParaRPr lang="ru-RU" sz="1800" b="1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863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пр...вокзальное кафе</a:t>
                      </a:r>
                      <a:endParaRPr lang="ru-RU" sz="1800" b="1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863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пр...лечь</a:t>
                      </a:r>
                      <a:endParaRPr lang="ru-RU" sz="1800" b="1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863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8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</a:t>
                      </a: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r>
                        <a:rPr lang="ru-RU" sz="18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ступление</a:t>
                      </a:r>
                      <a:endParaRPr lang="ru-RU" sz="1800" b="1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863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пр…клонить колени перед мамой</a:t>
                      </a:r>
                      <a:endParaRPr lang="ru-RU" sz="1800" b="1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863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Пр...мудрый старик,</a:t>
                      </a:r>
                      <a:endParaRPr lang="ru-RU" sz="1800" b="1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863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пр…вращение</a:t>
                      </a:r>
                      <a:endParaRPr lang="ru-RU" sz="1800" b="1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863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пр...</a:t>
                      </a:r>
                      <a:r>
                        <a:rPr lang="ru-RU" sz="18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косновение</a:t>
                      </a: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к руке</a:t>
                      </a:r>
                      <a:endParaRPr lang="ru-RU" sz="1800" b="1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342900" algn="l"/>
                        </a:tabLs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157531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Буквенный диктант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1)Под..</a:t>
            </a:r>
            <a:r>
              <a:rPr lang="ru-RU" dirty="0" err="1"/>
              <a:t>грать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2)сверх</a:t>
            </a:r>
            <a:r>
              <a:rPr lang="ru-RU" dirty="0"/>
              <a:t>..</a:t>
            </a:r>
            <a:r>
              <a:rPr lang="ru-RU" dirty="0" err="1"/>
              <a:t>нтересный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3</a:t>
            </a:r>
            <a:r>
              <a:rPr lang="ru-RU" dirty="0"/>
              <a:t>) роз..</a:t>
            </a:r>
            <a:r>
              <a:rPr lang="ru-RU" dirty="0" err="1"/>
              <a:t>грыш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4)пред</a:t>
            </a:r>
            <a:r>
              <a:rPr lang="ru-RU" dirty="0"/>
              <a:t>..</a:t>
            </a:r>
            <a:r>
              <a:rPr lang="ru-RU" dirty="0" err="1"/>
              <a:t>стория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5</a:t>
            </a:r>
            <a:r>
              <a:rPr lang="ru-RU" dirty="0"/>
              <a:t>) об..</a:t>
            </a:r>
            <a:r>
              <a:rPr lang="ru-RU" dirty="0" err="1"/>
              <a:t>скать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6) меж..</a:t>
            </a:r>
            <a:r>
              <a:rPr lang="ru-RU" dirty="0" err="1"/>
              <a:t>здательский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7</a:t>
            </a:r>
            <a:r>
              <a:rPr lang="ru-RU" dirty="0"/>
              <a:t>) пред..</a:t>
            </a:r>
            <a:r>
              <a:rPr lang="ru-RU" dirty="0" err="1"/>
              <a:t>юньский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8)по</a:t>
            </a:r>
            <a:r>
              <a:rPr lang="ru-RU" dirty="0"/>
              <a:t>..</a:t>
            </a:r>
            <a:r>
              <a:rPr lang="ru-RU" dirty="0" err="1"/>
              <a:t>скать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164419245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Игра «Угадай словечко». По лексическому значению узнать слово, записать, объяснить условие выбора О - Е.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/>
              <a:t> Специалист по разведению садов.  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Никогда </a:t>
            </a:r>
            <a:r>
              <a:rPr lang="ru-RU" sz="2400" dirty="0"/>
              <a:t>не ест ,а только пьет, а когда зашумит всех приманит.  </a:t>
            </a:r>
          </a:p>
          <a:p>
            <a:r>
              <a:rPr lang="ru-RU" sz="2400" dirty="0" smtClean="0"/>
              <a:t>Русская </a:t>
            </a:r>
            <a:r>
              <a:rPr lang="ru-RU" sz="2400" dirty="0"/>
              <a:t>народная  игра — пляска.   </a:t>
            </a:r>
          </a:p>
          <a:p>
            <a:r>
              <a:rPr lang="ru-RU" sz="2400" dirty="0" smtClean="0"/>
              <a:t>С </a:t>
            </a:r>
            <a:r>
              <a:rPr lang="ru-RU" sz="2400" dirty="0"/>
              <a:t>утра сидит на озере любитель…. </a:t>
            </a:r>
          </a:p>
          <a:p>
            <a:r>
              <a:rPr lang="ru-RU" sz="2400" dirty="0" smtClean="0"/>
              <a:t>Тот</a:t>
            </a:r>
            <a:r>
              <a:rPr lang="ru-RU" sz="2400" dirty="0"/>
              <a:t>, кто идет пешком.  </a:t>
            </a:r>
          </a:p>
          <a:p>
            <a:r>
              <a:rPr lang="ru-RU" sz="2400" dirty="0" smtClean="0"/>
              <a:t>Человек</a:t>
            </a:r>
            <a:r>
              <a:rPr lang="ru-RU" sz="2400" dirty="0"/>
              <a:t>, изучающий родной край. </a:t>
            </a:r>
          </a:p>
        </p:txBody>
      </p:sp>
    </p:spTree>
    <p:extLst>
      <p:ext uri="{BB962C8B-B14F-4D97-AF65-F5344CB8AC3E}">
        <p14:creationId xmlns:p14="http://schemas.microsoft.com/office/powerpoint/2010/main" val="164487659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Творческая работа.            Добавьте </a:t>
            </a:r>
            <a:r>
              <a:rPr lang="ru-RU" sz="2800" dirty="0"/>
              <a:t>в текст сложные слова.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Друг </a:t>
            </a:r>
            <a:r>
              <a:rPr lang="ru-RU" dirty="0"/>
              <a:t>моего друга.</a:t>
            </a:r>
          </a:p>
          <a:p>
            <a:pPr algn="just">
              <a:spcBef>
                <a:spcPts val="0"/>
              </a:spcBef>
            </a:pPr>
            <a:r>
              <a:rPr lang="ru-RU" dirty="0"/>
              <a:t>У моего друга есть </a:t>
            </a:r>
            <a:r>
              <a:rPr lang="ru-RU" dirty="0" smtClean="0"/>
              <a:t>опытный  </a:t>
            </a:r>
            <a:r>
              <a:rPr lang="ru-RU" dirty="0"/>
              <a:t>коротко________</a:t>
            </a:r>
            <a:r>
              <a:rPr lang="ru-RU" dirty="0" err="1"/>
              <a:t>ный</a:t>
            </a:r>
            <a:r>
              <a:rPr lang="ru-RU" dirty="0"/>
              <a:t>  висло____</a:t>
            </a:r>
            <a:r>
              <a:rPr lang="ru-RU" dirty="0" err="1"/>
              <a:t>ий</a:t>
            </a:r>
            <a:r>
              <a:rPr lang="ru-RU" dirty="0"/>
              <a:t> пёс. И хотя он и ____</a:t>
            </a:r>
            <a:r>
              <a:rPr lang="ru-RU" dirty="0" err="1"/>
              <a:t>корослый</a:t>
            </a:r>
            <a:r>
              <a:rPr lang="ru-RU" dirty="0"/>
              <a:t>, но </a:t>
            </a:r>
            <a:r>
              <a:rPr lang="ru-RU" dirty="0" err="1" smtClean="0"/>
              <a:t>очень______душный</a:t>
            </a:r>
            <a:r>
              <a:rPr lang="ru-RU" dirty="0" smtClean="0"/>
              <a:t>	и само</a:t>
            </a:r>
            <a:r>
              <a:rPr lang="ru-RU" dirty="0"/>
              <a:t>_______</a:t>
            </a:r>
            <a:r>
              <a:rPr lang="ru-RU" dirty="0" err="1"/>
              <a:t>ный</a:t>
            </a:r>
            <a:r>
              <a:rPr lang="ru-RU" dirty="0"/>
              <a:t>.</a:t>
            </a:r>
          </a:p>
          <a:p>
            <a:pPr algn="just">
              <a:spcBef>
                <a:spcPts val="0"/>
              </a:spcBef>
            </a:pPr>
            <a:r>
              <a:rPr lang="ru-RU" dirty="0"/>
              <a:t>( -</a:t>
            </a:r>
            <a:r>
              <a:rPr lang="ru-RU" dirty="0" err="1"/>
              <a:t>стоятель</a:t>
            </a:r>
            <a:r>
              <a:rPr lang="ru-RU" dirty="0"/>
              <a:t>-, -добр-, -люб-,-</a:t>
            </a:r>
            <a:r>
              <a:rPr lang="ru-RU" dirty="0" err="1"/>
              <a:t>шёрст</a:t>
            </a:r>
            <a:r>
              <a:rPr lang="ru-RU" dirty="0"/>
              <a:t>, -ухо-, -низ-)</a:t>
            </a:r>
          </a:p>
          <a:p>
            <a:pPr>
              <a:spcBef>
                <a:spcPts val="0"/>
              </a:spcBef>
            </a:pPr>
            <a:r>
              <a:rPr lang="ru-RU" dirty="0"/>
              <a:t> - Прочтите получившееся.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7536373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Ребята, что же мы с вами сегодня повторили на уроке?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579" y="2564904"/>
            <a:ext cx="2967209" cy="1949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6033" y="2564904"/>
            <a:ext cx="2779180" cy="1949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2788" y="4589440"/>
            <a:ext cx="2009775" cy="1980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7189484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Запишите предложения, вставив пропущенные буквы. Объясни их написание.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Закат т…</a:t>
            </a:r>
            <a:r>
              <a:rPr lang="ru-RU" dirty="0" err="1"/>
              <a:t>жело</a:t>
            </a:r>
            <a:r>
              <a:rPr lang="ru-RU" dirty="0"/>
              <a:t> пылает на кронах д…</a:t>
            </a:r>
            <a:r>
              <a:rPr lang="ru-RU" dirty="0" err="1"/>
              <a:t>ревьев</a:t>
            </a:r>
            <a:r>
              <a:rPr lang="ru-RU" dirty="0"/>
              <a:t>. Последний </a:t>
            </a:r>
            <a:r>
              <a:rPr lang="ru-RU" dirty="0" smtClean="0"/>
              <a:t>луч </a:t>
            </a:r>
            <a:r>
              <a:rPr lang="ru-RU" dirty="0"/>
              <a:t>ещё к…</a:t>
            </a:r>
            <a:r>
              <a:rPr lang="ru-RU" dirty="0" err="1"/>
              <a:t>сается</a:t>
            </a:r>
            <a:r>
              <a:rPr lang="ru-RU" dirty="0"/>
              <a:t> верхушек, а у п…</a:t>
            </a:r>
            <a:r>
              <a:rPr lang="ru-RU" dirty="0" err="1"/>
              <a:t>дножия</a:t>
            </a:r>
            <a:r>
              <a:rPr lang="ru-RU" dirty="0"/>
              <a:t> сосен уже темно. </a:t>
            </a:r>
            <a:r>
              <a:rPr lang="ru-RU" dirty="0" err="1"/>
              <a:t>Бе</a:t>
            </a:r>
            <a:r>
              <a:rPr lang="ru-RU" dirty="0"/>
              <a:t>…шумно парят летучие мыши. В </a:t>
            </a:r>
            <a:r>
              <a:rPr lang="ru-RU" dirty="0" err="1"/>
              <a:t>зар</a:t>
            </a:r>
            <a:r>
              <a:rPr lang="ru-RU" dirty="0"/>
              <a:t>…</a:t>
            </a:r>
            <a:r>
              <a:rPr lang="ru-RU" dirty="0" err="1"/>
              <a:t>слях</a:t>
            </a:r>
            <a:r>
              <a:rPr lang="ru-RU" dirty="0"/>
              <a:t> кто-то шевелится.</a:t>
            </a:r>
          </a:p>
        </p:txBody>
      </p:sp>
    </p:spTree>
    <p:extLst>
      <p:ext uri="{BB962C8B-B14F-4D97-AF65-F5344CB8AC3E}">
        <p14:creationId xmlns:p14="http://schemas.microsoft.com/office/powerpoint/2010/main" val="2238266106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Теоретический диктант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63525" y="1124745"/>
            <a:ext cx="7386638" cy="4971256"/>
          </a:xfrm>
        </p:spPr>
        <p:txBody>
          <a:bodyPr/>
          <a:lstStyle/>
          <a:p>
            <a:r>
              <a:rPr lang="ru-RU" dirty="0" smtClean="0"/>
              <a:t>1.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Изменяемая часть слова………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Часть слова, которая находится после корня и обычно служит для образования слов…………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Главная значимая часть слова, в которой заключено общее значение всех однокоренных слов……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Часть слова без окончания. …..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Часть слова, которая находится перед корнем и служит для образования слов………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7786485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71600" y="5013176"/>
            <a:ext cx="57606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Передайте друг другу свои листочки, проверьте друг друга. Поставьте оценку. </a:t>
            </a:r>
          </a:p>
          <a:p>
            <a:r>
              <a:rPr lang="ru-RU" dirty="0"/>
              <a:t>(за 1-2 ошибки – 4; за 3 – 3-4, больше – 2). </a:t>
            </a:r>
          </a:p>
        </p:txBody>
      </p:sp>
      <p:pic>
        <p:nvPicPr>
          <p:cNvPr id="6150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20688"/>
            <a:ext cx="7176060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3927355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Какие вы знаете способы образования слов?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7363533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Определите, как образованы следующие слова.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1)Учительский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2)перелесок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3)Пододеяльник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4)выход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5)паровозный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6)Госбанк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7)Морской 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8)РФ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10)генерал-майор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11)Ледокол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12) Завхоз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13)Прибрежный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14)Спецназ</a:t>
            </a:r>
          </a:p>
        </p:txBody>
      </p:sp>
    </p:spTree>
    <p:extLst>
      <p:ext uri="{BB962C8B-B14F-4D97-AF65-F5344CB8AC3E}">
        <p14:creationId xmlns:p14="http://schemas.microsoft.com/office/powerpoint/2010/main" val="271378226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20888"/>
            <a:ext cx="7214985" cy="2544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791160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00808"/>
            <a:ext cx="7393930" cy="2941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6613306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298" y="2097603"/>
            <a:ext cx="6511092" cy="3499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7329241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имоно">
  <a:themeElements>
    <a:clrScheme name="Кимоно 6">
      <a:dk1>
        <a:srgbClr val="000000"/>
      </a:dk1>
      <a:lt1>
        <a:srgbClr val="D9EFE0"/>
      </a:lt1>
      <a:dk2>
        <a:srgbClr val="30605A"/>
      </a:dk2>
      <a:lt2>
        <a:srgbClr val="15331E"/>
      </a:lt2>
      <a:accent1>
        <a:srgbClr val="A4C6BA"/>
      </a:accent1>
      <a:accent2>
        <a:srgbClr val="558F7D"/>
      </a:accent2>
      <a:accent3>
        <a:srgbClr val="E9F6ED"/>
      </a:accent3>
      <a:accent4>
        <a:srgbClr val="000000"/>
      </a:accent4>
      <a:accent5>
        <a:srgbClr val="CFDFD9"/>
      </a:accent5>
      <a:accent6>
        <a:srgbClr val="4C8171"/>
      </a:accent6>
      <a:hlink>
        <a:srgbClr val="C1C177"/>
      </a:hlink>
      <a:folHlink>
        <a:srgbClr val="A08F5E"/>
      </a:folHlink>
    </a:clrScheme>
    <a:fontScheme name="Кимоно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имоно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370</TotalTime>
  <Words>454</Words>
  <Application>Microsoft Office PowerPoint</Application>
  <PresentationFormat>Экран (4:3)</PresentationFormat>
  <Paragraphs>99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Кимоно</vt:lpstr>
      <vt:lpstr>15 ноября. Классная работа. Морфемика, словообразование. Повторение изученного.</vt:lpstr>
      <vt:lpstr>Запишите предложения, вставив пропущенные буквы. Объясни их написание.</vt:lpstr>
      <vt:lpstr>Теоретический диктант</vt:lpstr>
      <vt:lpstr>Презентация PowerPoint</vt:lpstr>
      <vt:lpstr>Презентация PowerPoint</vt:lpstr>
      <vt:lpstr>Определите, как образованы следующие слова.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Заполните таблицу, поставив галочку в нужной колонке.</vt:lpstr>
      <vt:lpstr>Буквенный диктант</vt:lpstr>
      <vt:lpstr>Игра «Угадай словечко». По лексическому значению узнать слово, записать, объяснить условие выбора О - Е.</vt:lpstr>
      <vt:lpstr> Творческая работа.            Добавьте в текст сложные слова. </vt:lpstr>
      <vt:lpstr>Вывод: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user</cp:lastModifiedBy>
  <cp:revision>18</cp:revision>
  <dcterms:created xsi:type="dcterms:W3CDTF">2019-11-11T05:35:21Z</dcterms:created>
  <dcterms:modified xsi:type="dcterms:W3CDTF">2024-01-17T09:54:48Z</dcterms:modified>
</cp:coreProperties>
</file>